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9.png" ContentType="image/png"/>
  <Override PartName="/ppt/media/image18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5.png" ContentType="image/png"/>
  <Override PartName="/ppt/media/image17.png" ContentType="image/png"/>
  <Override PartName="/ppt/media/image4.jpeg" ContentType="image/jpeg"/>
  <Override PartName="/ppt/media/image14.png" ContentType="image/png"/>
  <Override PartName="/ppt/media/image16.png" ContentType="image/png"/>
  <Override PartName="/ppt/media/image3.png" ContentType="image/png"/>
  <Override PartName="/ppt/media/image2.png" ContentType="image/png"/>
  <Override PartName="/ppt/media/image10.png" ContentType="image/png"/>
  <Override PartName="/ppt/media/image1.jpeg" ContentType="image/jpeg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640"/>
          </a:xfrm>
          <a:prstGeom prst="rect">
            <a:avLst/>
          </a:prstGeom>
        </p:spPr>
        <p:txBody>
          <a:bodyPr lIns="0" rIns="0" tIns="0" bIns="0" anchor="ctr"/>
          <a:p>
            <a:r>
              <a:rPr lang="uk-UA">
                <a:latin typeface="Arial"/>
              </a:rPr>
              <a:t>Для правки тексту заголовку клацніть мишею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uk-UA" sz="3200">
                <a:latin typeface="Arial"/>
              </a:rPr>
              <a:t>Для редагування структури клацніть мишею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uk-UA" sz="2800">
                <a:latin typeface="Arial"/>
              </a:rPr>
              <a:t>Другий рівень структури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uk-UA" sz="2400">
                <a:latin typeface="Arial"/>
              </a:rPr>
              <a:t>Третій рівень структури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uk-UA" sz="2000">
                <a:latin typeface="Arial"/>
              </a:rPr>
              <a:t>Четвертий рівень структури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uk-UA" sz="2000">
                <a:latin typeface="Arial"/>
              </a:rPr>
              <a:t>П'ятий рівень структури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uk-UA" sz="2000">
                <a:latin typeface="Arial"/>
              </a:rPr>
              <a:t>Шостий рівень структури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uk-UA" sz="2000">
                <a:latin typeface="Arial"/>
              </a:rPr>
              <a:t>Сьомий рівень структури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uk-UA" sz="4400">
                <a:latin typeface="Arial"/>
              </a:rPr>
              <a:t>Для правки тексту заголовку клацніть мишею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uk-UA" sz="3200">
                <a:latin typeface="Arial"/>
              </a:rPr>
              <a:t>Для редагування структури клацніть мишею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uk-UA" sz="2800">
                <a:latin typeface="Arial"/>
              </a:rPr>
              <a:t>Другий рівень структури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uk-UA" sz="2400">
                <a:latin typeface="Arial"/>
              </a:rPr>
              <a:t>Третій рівень структури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uk-UA" sz="2000">
                <a:latin typeface="Arial"/>
              </a:rPr>
              <a:t>Четвертий рівень структури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uk-UA" sz="2000">
                <a:latin typeface="Arial"/>
              </a:rPr>
              <a:t>П'ятий рівень структури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uk-UA" sz="2000">
                <a:latin typeface="Arial"/>
              </a:rPr>
              <a:t>Шостий рівень структури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uk-UA" sz="2000">
                <a:latin typeface="Arial"/>
              </a:rPr>
              <a:t>Сьомий рівень структури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uk-UA" sz="4400">
                <a:latin typeface="Arial"/>
              </a:rPr>
              <a:t>Для правки тексту заголовку клацніть мишею</a:t>
            </a:r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uk-UA" sz="3200">
                <a:latin typeface="Arial"/>
              </a:rPr>
              <a:t>Для редагування структури клацніть мишею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uk-UA" sz="2800">
                <a:latin typeface="Arial"/>
              </a:rPr>
              <a:t>Другий рівень структури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uk-UA" sz="2400">
                <a:latin typeface="Arial"/>
              </a:rPr>
              <a:t>Третій рівень структури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uk-UA" sz="2000">
                <a:latin typeface="Arial"/>
              </a:rPr>
              <a:t>Четвертий рівень структури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uk-UA" sz="2000">
                <a:latin typeface="Arial"/>
              </a:rPr>
              <a:t>П'ятий рівень структури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uk-UA" sz="2000">
                <a:latin typeface="Arial"/>
              </a:rPr>
              <a:t>Шостий рівень структури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uk-UA" sz="2000">
                <a:latin typeface="Arial"/>
              </a:rPr>
              <a:t>Сьомий рівень структури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6642000"/>
            <a:ext cx="1392480" cy="215280"/>
          </a:xfrm>
          <a:prstGeom prst="rect">
            <a:avLst/>
          </a:prstGeom>
          <a:ln w="9360"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3060000" y="836640"/>
            <a:ext cx="5310360" cy="194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uk-UA" sz="4400">
                <a:solidFill>
                  <a:srgbClr val="9c4700"/>
                </a:solidFill>
                <a:latin typeface="Times New Roman"/>
              </a:rPr>
              <a:t>Чому потрібне енергозбереження?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39" name="CustomShape 2"/>
          <p:cNvSpPr/>
          <p:nvPr/>
        </p:nvSpPr>
        <p:spPr>
          <a:xfrm>
            <a:off x="971640" y="896760"/>
            <a:ext cx="7776000" cy="260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/>
          </a:p>
          <a:p>
            <a:r>
              <a:rPr lang="uk-UA" sz="2400">
                <a:solidFill>
                  <a:srgbClr val="0000ff"/>
                </a:solidFill>
                <a:latin typeface="Times New Roman"/>
              </a:rPr>
              <a:t>                           </a:t>
            </a:r>
            <a:endParaRPr/>
          </a:p>
          <a:p>
            <a:r>
              <a:rPr lang="uk-UA" sz="1700">
                <a:solidFill>
                  <a:srgbClr val="000000"/>
                </a:solidFill>
                <a:latin typeface="Times New Roman"/>
              </a:rPr>
              <a:t>      </a:t>
            </a:r>
            <a:r>
              <a:rPr b="1" lang="uk-UA" sz="2400">
                <a:solidFill>
                  <a:srgbClr val="000000"/>
                </a:solidFill>
                <a:latin typeface="Times New Roman"/>
              </a:rPr>
              <a:t>Економія всього 1% енергоресурсів забезпечить господарство країни енергією для виплавки сталі протягом 10 місяців, вироблення целюлози, паперу, картону-протягом 1 року, міський електротранспорт працюватиме 2 роки.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40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76000" y="3789000"/>
            <a:ext cx="5687280" cy="255420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1742400" y="250200"/>
            <a:ext cx="6263280" cy="63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uk-UA" sz="3600">
                <a:solidFill>
                  <a:srgbClr val="0000ff"/>
                </a:solidFill>
                <a:latin typeface="Times New Roman"/>
              </a:rPr>
              <a:t>Значення енергозбереження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43" name="CustomShape 2"/>
          <p:cNvSpPr/>
          <p:nvPr/>
        </p:nvSpPr>
        <p:spPr>
          <a:xfrm>
            <a:off x="5292000" y="4293000"/>
            <a:ext cx="3527640" cy="2159640"/>
          </a:xfrm>
          <a:prstGeom prst="rect">
            <a:avLst/>
          </a:prstGeom>
          <a:noFill/>
          <a:ln>
            <a:noFill/>
          </a:ln>
        </p:spPr>
      </p:sp>
      <p:pic>
        <p:nvPicPr>
          <p:cNvPr id="14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43640" y="980640"/>
            <a:ext cx="4327560" cy="324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11" name="CustomShape 2"/>
          <p:cNvSpPr/>
          <p:nvPr/>
        </p:nvSpPr>
        <p:spPr>
          <a:xfrm>
            <a:off x="3780000" y="1484640"/>
            <a:ext cx="5266800" cy="3887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/>
          </a:p>
          <a:p>
            <a:r>
              <a:rPr lang="uk-UA" sz="900">
                <a:solidFill>
                  <a:srgbClr val="000000"/>
                </a:solidFill>
                <a:latin typeface="Times New Roman"/>
              </a:rPr>
              <a:t>        </a:t>
            </a:r>
            <a:r>
              <a:rPr lang="uk-UA" sz="2200">
                <a:solidFill>
                  <a:srgbClr val="000000"/>
                </a:solidFill>
                <a:latin typeface="Times New Roman"/>
              </a:rPr>
              <a:t>По-перше, нагріванням земної поверхні приземних шарів атмосфери. При сучасній технології приблизно одна третина енергії, виробленої на теплових електростанціях, і близько половини - на атомних, пропадає марно під час охолодження агрегатів.  Штучне нагрівання, що перевищує 1% від сонячної радіації, яка надходить до поверхні Землі, може спричинити до серйозних кліматичних аномалій.</a:t>
            </a:r>
            <a:endParaRPr/>
          </a:p>
          <a:p>
            <a:r>
              <a:rPr lang="uk-UA" sz="1900">
                <a:solidFill>
                  <a:srgbClr val="000000"/>
                </a:solidFill>
                <a:latin typeface="Times New Roman"/>
              </a:rPr>
              <a:t> 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1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7400" y="1303200"/>
            <a:ext cx="3017880" cy="3017880"/>
          </a:xfrm>
          <a:prstGeom prst="rect">
            <a:avLst/>
          </a:prstGeom>
          <a:ln>
            <a:noFill/>
          </a:ln>
        </p:spPr>
      </p:pic>
      <p:sp>
        <p:nvSpPr>
          <p:cNvPr id="113" name="CustomShape 3"/>
          <p:cNvSpPr/>
          <p:nvPr/>
        </p:nvSpPr>
        <p:spPr>
          <a:xfrm>
            <a:off x="1187640" y="188640"/>
            <a:ext cx="7560000" cy="10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uk-UA" sz="3200">
                <a:solidFill>
                  <a:srgbClr val="0000ff"/>
                </a:solidFill>
                <a:latin typeface="Times New Roman"/>
              </a:rPr>
              <a:t>     </a:t>
            </a:r>
            <a:r>
              <a:rPr lang="uk-UA" sz="3200">
                <a:solidFill>
                  <a:srgbClr val="0000ff"/>
                </a:solidFill>
                <a:latin typeface="Times New Roman"/>
              </a:rPr>
              <a:t>Чому небезпечне зростання споживання енергії?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15" name="CustomShape 2"/>
          <p:cNvSpPr/>
          <p:nvPr/>
        </p:nvSpPr>
        <p:spPr>
          <a:xfrm>
            <a:off x="1187640" y="116640"/>
            <a:ext cx="5760000" cy="323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/>
          </a:p>
          <a:p>
            <a:endParaRPr/>
          </a:p>
          <a:p>
            <a:r>
              <a:rPr lang="uk-UA" sz="2000">
                <a:solidFill>
                  <a:srgbClr val="000000"/>
                </a:solidFill>
                <a:latin typeface="Times New Roman"/>
              </a:rPr>
              <a:t>    </a:t>
            </a:r>
            <a:r>
              <a:rPr lang="uk-UA" sz="2700">
                <a:solidFill>
                  <a:srgbClr val="0000ff"/>
                </a:solidFill>
                <a:latin typeface="Times New Roman"/>
              </a:rPr>
              <a:t>Чому небезпечне зростання споживання енергії?</a:t>
            </a:r>
            <a:endParaRPr/>
          </a:p>
          <a:p>
            <a:endParaRPr/>
          </a:p>
          <a:p>
            <a:r>
              <a:rPr lang="uk-UA" sz="900">
                <a:solidFill>
                  <a:srgbClr val="000000"/>
                </a:solidFill>
                <a:latin typeface="Times New Roman"/>
              </a:rPr>
              <a:t>          </a:t>
            </a:r>
            <a:r>
              <a:rPr lang="uk-UA" sz="1900">
                <a:solidFill>
                  <a:srgbClr val="000000"/>
                </a:solidFill>
                <a:latin typeface="Times New Roman"/>
              </a:rPr>
              <a:t>Крім прямого нагрівання, під час виробництва енергії у більшості випадків в атмосфері накопичуються парникові гази, передусім вуглекислий. Одержання енергії сприяє забрудненню повітря оксидами азоту і сірки, що спричиняється до кислотних дощів, а ті викликають загибель лісів і водоймищ. На думку вчених, за такого бездумного поводження з енергією біосфера Землі довго не витримає.</a:t>
            </a:r>
            <a:endParaRPr/>
          </a:p>
          <a:p>
            <a:r>
              <a:rPr lang="uk-UA" sz="1900">
                <a:solidFill>
                  <a:srgbClr val="000000"/>
                </a:solidFill>
                <a:latin typeface="Times New Roman"/>
              </a:rPr>
              <a:t> 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1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37560" y="3285000"/>
            <a:ext cx="4654080" cy="345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18" name="CustomShape 2"/>
          <p:cNvSpPr/>
          <p:nvPr/>
        </p:nvSpPr>
        <p:spPr>
          <a:xfrm>
            <a:off x="4356000" y="260640"/>
            <a:ext cx="4679640" cy="6192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uk-UA" sz="2400">
                <a:solidFill>
                  <a:srgbClr val="0000ff"/>
                </a:solidFill>
                <a:latin typeface="Times New Roman"/>
              </a:rPr>
              <a:t>Чому природний газ привертає увагу екологів?</a:t>
            </a:r>
            <a:endParaRPr/>
          </a:p>
          <a:p>
            <a:pPr>
              <a:lnSpc>
                <a:spcPct val="100000"/>
              </a:lnSpc>
            </a:pPr>
            <a:r>
              <a:rPr lang="uk-UA" sz="1700">
                <a:solidFill>
                  <a:srgbClr val="8b8b8b"/>
                </a:solidFill>
                <a:latin typeface="Times New Roman"/>
              </a:rPr>
              <a:t>     </a:t>
            </a:r>
            <a:r>
              <a:rPr lang="uk-UA" sz="1700">
                <a:solidFill>
                  <a:srgbClr val="8b8b8b"/>
                </a:solidFill>
                <a:latin typeface="Times New Roman"/>
              </a:rPr>
              <a:t>Природний газ, який використовується в енергетиці, є одним з непоновлюваних енергетичних ресурсів, водночас це найбіль екологічно чистий вид традиційного енергетичного палива.</a:t>
            </a:r>
            <a:endParaRPr/>
          </a:p>
          <a:p>
            <a:pPr>
              <a:lnSpc>
                <a:spcPct val="100000"/>
              </a:lnSpc>
            </a:pPr>
            <a:r>
              <a:rPr lang="uk-UA" sz="1700">
                <a:solidFill>
                  <a:srgbClr val="8b8b8b"/>
                </a:solidFill>
                <a:latin typeface="Times New Roman"/>
              </a:rPr>
              <a:t>      </a:t>
            </a:r>
            <a:r>
              <a:rPr lang="uk-UA" sz="1700">
                <a:solidFill>
                  <a:srgbClr val="8b8b8b"/>
                </a:solidFill>
                <a:latin typeface="Times New Roman"/>
              </a:rPr>
              <a:t>На теплових електростанціях і в опалювальних котельнях, що використовують природний газ, викидів вуглекислого газу, який сприяє парниковому ефекту, удвічі менше, ніж на вугільних енергетичних установах, що виробляють таку саму кількість енергії.</a:t>
            </a:r>
            <a:endParaRPr/>
          </a:p>
          <a:p>
            <a:pPr>
              <a:lnSpc>
                <a:spcPct val="100000"/>
              </a:lnSpc>
            </a:pPr>
            <a:r>
              <a:rPr lang="uk-UA" sz="1700">
                <a:solidFill>
                  <a:srgbClr val="8b8b8b"/>
                </a:solidFill>
                <a:latin typeface="Times New Roman"/>
              </a:rPr>
              <a:t>      </a:t>
            </a:r>
            <a:r>
              <a:rPr lang="uk-UA" sz="1700">
                <a:solidFill>
                  <a:srgbClr val="8b8b8b"/>
                </a:solidFill>
                <a:latin typeface="Times New Roman"/>
              </a:rPr>
              <a:t>Застосування скрапленого і стисненого природного газу на автомобільному транспорті дає можливість значно знизити забруднення середовища проживання і поліпшити якість повітря в містах.</a:t>
            </a:r>
            <a:endParaRPr/>
          </a:p>
          <a:p>
            <a:pPr>
              <a:lnSpc>
                <a:spcPct val="100000"/>
              </a:lnSpc>
            </a:pPr>
            <a:r>
              <a:rPr lang="uk-UA" sz="1700">
                <a:solidFill>
                  <a:srgbClr val="8b8b8b"/>
                </a:solidFill>
                <a:latin typeface="Times New Roman"/>
              </a:rPr>
              <a:t>      </a:t>
            </a:r>
            <a:r>
              <a:rPr lang="uk-UA" sz="1700">
                <a:solidFill>
                  <a:srgbClr val="8b8b8b"/>
                </a:solidFill>
                <a:latin typeface="Times New Roman"/>
              </a:rPr>
              <a:t>Порівняно з нафтою природний газ не дає такого забруднення середовища в процесі видобутку і транспортування до місця використання.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9" name="CustomShape 3"/>
          <p:cNvSpPr/>
          <p:nvPr/>
        </p:nvSpPr>
        <p:spPr>
          <a:xfrm>
            <a:off x="457200" y="2174760"/>
            <a:ext cx="4039560" cy="39506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21" name="CustomShape 2"/>
          <p:cNvSpPr/>
          <p:nvPr/>
        </p:nvSpPr>
        <p:spPr>
          <a:xfrm>
            <a:off x="1115640" y="188640"/>
            <a:ext cx="7848000" cy="273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uk-UA" sz="2000">
                <a:solidFill>
                  <a:srgbClr val="000000"/>
                </a:solidFill>
                <a:latin typeface="Times New Roman"/>
              </a:rPr>
              <a:t>            </a:t>
            </a:r>
            <a:r>
              <a:rPr lang="uk-UA" sz="2700">
                <a:solidFill>
                  <a:srgbClr val="0000ff"/>
                </a:solidFill>
                <a:latin typeface="Times New Roman"/>
              </a:rPr>
              <a:t>Яке джерело енергії найекологічніше?</a:t>
            </a:r>
            <a:endParaRPr/>
          </a:p>
          <a:p>
            <a:endParaRPr/>
          </a:p>
          <a:p>
            <a:r>
              <a:rPr lang="uk-UA" sz="2700">
                <a:solidFill>
                  <a:srgbClr val="000000"/>
                </a:solidFill>
                <a:latin typeface="Arial"/>
              </a:rPr>
              <a:t>      </a:t>
            </a:r>
            <a:r>
              <a:rPr lang="uk-UA" sz="1900">
                <a:solidFill>
                  <a:srgbClr val="000000"/>
                </a:solidFill>
                <a:latin typeface="Times New Roman"/>
              </a:rPr>
              <a:t>Відповідно до статистичних даних, у промислово розвинених країнах приблизно третина електроенергії витрачається побутовими приладами. Приблизно 30% електрики в США витрачається на освітлення. Це приблизно відповідає енергії, що її виробляють близько 100 великих електростанцій. </a:t>
            </a:r>
            <a:endParaRPr/>
          </a:p>
          <a:p>
            <a:pPr>
              <a:lnSpc>
                <a:spcPct val="100000"/>
              </a:lnSpc>
            </a:pPr>
            <a:r>
              <a:rPr lang="uk-UA" sz="1900">
                <a:solidFill>
                  <a:srgbClr val="000000"/>
                </a:solidFill>
                <a:latin typeface="Times New Roman"/>
              </a:rPr>
              <a:t>       </a:t>
            </a:r>
            <a:endParaRPr/>
          </a:p>
        </p:txBody>
      </p:sp>
      <p:pic>
        <p:nvPicPr>
          <p:cNvPr id="12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48000" y="2753640"/>
            <a:ext cx="4679640" cy="391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24" name="CustomShape 2"/>
          <p:cNvSpPr/>
          <p:nvPr/>
        </p:nvSpPr>
        <p:spPr>
          <a:xfrm>
            <a:off x="1115640" y="188640"/>
            <a:ext cx="7848000" cy="2879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uk-UA" sz="2000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uk-UA" sz="2700">
                <a:solidFill>
                  <a:srgbClr val="0000ff"/>
                </a:solidFill>
                <a:latin typeface="Times New Roman"/>
              </a:rPr>
              <a:t>Яке джерело енергії найекологічніше?</a:t>
            </a:r>
            <a:endParaRPr/>
          </a:p>
          <a:p>
            <a:endParaRPr/>
          </a:p>
          <a:p>
            <a:r>
              <a:rPr lang="uk-UA" sz="1900">
                <a:solidFill>
                  <a:srgbClr val="000000"/>
                </a:solidFill>
                <a:latin typeface="Times New Roman"/>
              </a:rPr>
              <a:t>Більшість житлових будинків споживають більше енергії, ніж це допустимо. Використовуючи сучасні технології, можна зберегти від 40 до 60% енергії.</a:t>
            </a:r>
            <a:endParaRPr/>
          </a:p>
          <a:p>
            <a:r>
              <a:rPr lang="uk-UA" sz="1900">
                <a:solidFill>
                  <a:srgbClr val="000000"/>
                </a:solidFill>
                <a:latin typeface="Times New Roman"/>
              </a:rPr>
              <a:t>       </a:t>
            </a:r>
            <a:r>
              <a:rPr lang="uk-UA" sz="1900">
                <a:solidFill>
                  <a:srgbClr val="000000"/>
                </a:solidFill>
                <a:latin typeface="Times New Roman"/>
              </a:rPr>
              <a:t>Будівництво житлових будівель з високою теплоізоляцією-найкращий спосіб підвищити ефективність використання енергії і зекономити кошти, особливо в умовах холодного клімату.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2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492000" y="3327840"/>
            <a:ext cx="3770640" cy="343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27" name="CustomShape 2"/>
          <p:cNvSpPr/>
          <p:nvPr/>
        </p:nvSpPr>
        <p:spPr>
          <a:xfrm>
            <a:off x="4068000" y="1124640"/>
            <a:ext cx="4751640" cy="5256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pPr algn="just">
              <a:lnSpc>
                <a:spcPct val="100000"/>
              </a:lnSpc>
            </a:pPr>
            <a:r>
              <a:rPr lang="uk-UA" sz="2400">
                <a:solidFill>
                  <a:srgbClr val="0000ff"/>
                </a:solidFill>
                <a:latin typeface="Times New Roman"/>
              </a:rPr>
              <a:t>      </a:t>
            </a:r>
            <a:endParaRPr/>
          </a:p>
          <a:p>
            <a:pPr>
              <a:lnSpc>
                <a:spcPct val="100000"/>
              </a:lnSpc>
            </a:pPr>
            <a:r>
              <a:rPr lang="uk-UA" sz="1100">
                <a:solidFill>
                  <a:srgbClr val="8b8b8b"/>
                </a:solidFill>
                <a:latin typeface="Times New Roman"/>
              </a:rPr>
              <a:t>         </a:t>
            </a:r>
            <a:r>
              <a:rPr lang="uk-UA" sz="2000">
                <a:solidFill>
                  <a:srgbClr val="8b8b8b"/>
                </a:solidFill>
                <a:latin typeface="Times New Roman"/>
              </a:rPr>
              <a:t>Людина своєю господарською діяльністю завдає природі величезної шкоди. </a:t>
            </a:r>
            <a:endParaRPr/>
          </a:p>
          <a:p>
            <a:pPr>
              <a:lnSpc>
                <a:spcPct val="100000"/>
              </a:lnSpc>
            </a:pPr>
            <a:r>
              <a:rPr lang="uk-UA" sz="2000">
                <a:solidFill>
                  <a:srgbClr val="8b8b8b"/>
                </a:solidFill>
                <a:latin typeface="Times New Roman"/>
              </a:rPr>
              <a:t>    </a:t>
            </a:r>
            <a:r>
              <a:rPr lang="uk-UA" sz="2000">
                <a:solidFill>
                  <a:srgbClr val="8b8b8b"/>
                </a:solidFill>
                <a:latin typeface="Times New Roman"/>
              </a:rPr>
              <a:t>У світі щороку спалюється близько 2,7 млрд.тонн кам’яного вугілля,  понад 1,5 млрд.тонн нафти. </a:t>
            </a:r>
            <a:endParaRPr/>
          </a:p>
          <a:p>
            <a:pPr>
              <a:lnSpc>
                <a:spcPct val="100000"/>
              </a:lnSpc>
            </a:pPr>
            <a:r>
              <a:rPr lang="uk-UA" sz="2000">
                <a:solidFill>
                  <a:srgbClr val="8b8b8b"/>
                </a:solidFill>
                <a:latin typeface="Times New Roman"/>
              </a:rPr>
              <a:t>    </a:t>
            </a:r>
            <a:r>
              <a:rPr lang="uk-UA" sz="2000">
                <a:solidFill>
                  <a:srgbClr val="8b8b8b"/>
                </a:solidFill>
                <a:latin typeface="Times New Roman"/>
              </a:rPr>
              <a:t>У результаті промислової  діяльності в атмосферу Землі щороку викидається біля 100 млн.тонн різних вуглеводів і оксидів азоту, 150 млн.тонн оксиду сірки, понад     250 млн.тонн оксиду вуглецю. А якщо згадати про постійне забруднення повітря, то можна уявити загрозу людству. </a:t>
            </a:r>
            <a:endParaRPr/>
          </a:p>
        </p:txBody>
      </p:sp>
      <p:pic>
        <p:nvPicPr>
          <p:cNvPr id="12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5640" y="1484640"/>
            <a:ext cx="3076200" cy="3274920"/>
          </a:xfrm>
          <a:prstGeom prst="rect">
            <a:avLst/>
          </a:prstGeom>
          <a:ln>
            <a:noFill/>
          </a:ln>
        </p:spPr>
      </p:pic>
      <p:sp>
        <p:nvSpPr>
          <p:cNvPr id="129" name="CustomShape 3"/>
          <p:cNvSpPr/>
          <p:nvPr/>
        </p:nvSpPr>
        <p:spPr>
          <a:xfrm>
            <a:off x="1150920" y="332640"/>
            <a:ext cx="6737040" cy="63864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lang="uk-UA" sz="3600">
                <a:solidFill>
                  <a:srgbClr val="0000ff"/>
                </a:solidFill>
                <a:latin typeface="Times New Roman"/>
              </a:rPr>
              <a:t>Енергетика і екологічні проблеми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31" name="CustomShape 2"/>
          <p:cNvSpPr/>
          <p:nvPr/>
        </p:nvSpPr>
        <p:spPr>
          <a:xfrm>
            <a:off x="882000" y="1052640"/>
            <a:ext cx="8082000" cy="230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r>
              <a:rPr lang="uk-UA">
                <a:solidFill>
                  <a:srgbClr val="000000"/>
                </a:solidFill>
                <a:latin typeface="Times New Roman"/>
              </a:rPr>
              <a:t>    </a:t>
            </a:r>
            <a:r>
              <a:rPr lang="uk-UA" sz="2000">
                <a:solidFill>
                  <a:srgbClr val="000000"/>
                </a:solidFill>
                <a:latin typeface="Times New Roman"/>
              </a:rPr>
              <a:t>Щодо енергоспоживання Україна має достатньо високий показник на одного жителя, який сягає близько 5 тис.кВт/год. Чому ж тоді так гостро стоїть питання нестачі і економії енергії?  Чому все частіше ми вживаємо слово «енергозбереження?» </a:t>
            </a:r>
            <a:endParaRPr/>
          </a:p>
          <a:p>
            <a:r>
              <a:rPr lang="uk-UA" sz="2000">
                <a:solidFill>
                  <a:srgbClr val="000000"/>
                </a:solidFill>
                <a:latin typeface="Times New Roman"/>
              </a:rPr>
              <a:t>      </a:t>
            </a:r>
            <a:endParaRPr/>
          </a:p>
          <a:p>
            <a:r>
              <a:rPr b="1" lang="uk-UA" sz="2000">
                <a:solidFill>
                  <a:srgbClr val="0000ff"/>
                </a:solidFill>
                <a:latin typeface="Times New Roman"/>
              </a:rPr>
              <a:t>Енергозбереження</a:t>
            </a:r>
            <a:r>
              <a:rPr lang="uk-UA" sz="2000">
                <a:solidFill>
                  <a:srgbClr val="000000"/>
                </a:solidFill>
                <a:latin typeface="Times New Roman"/>
              </a:rPr>
              <a:t> - це дії людини, направлені на зберігання і раціональну витрату електроенергії.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13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48000" y="3928680"/>
            <a:ext cx="3544560" cy="2691360"/>
          </a:xfrm>
          <a:prstGeom prst="rect">
            <a:avLst/>
          </a:prstGeom>
          <a:ln>
            <a:noFill/>
          </a:ln>
        </p:spPr>
      </p:pic>
      <p:sp>
        <p:nvSpPr>
          <p:cNvPr id="133" name="CustomShape 3"/>
          <p:cNvSpPr/>
          <p:nvPr/>
        </p:nvSpPr>
        <p:spPr>
          <a:xfrm>
            <a:off x="1763640" y="250200"/>
            <a:ext cx="6263280" cy="63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uk-UA" sz="3600">
                <a:solidFill>
                  <a:srgbClr val="0000ff"/>
                </a:solidFill>
                <a:latin typeface="Times New Roman"/>
              </a:rPr>
              <a:t>Значення енергозбереження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0" y="6625080"/>
            <a:ext cx="1762920" cy="129600"/>
          </a:xfrm>
          <a:prstGeom prst="rect">
            <a:avLst/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</p:sp>
      <p:sp>
        <p:nvSpPr>
          <p:cNvPr id="135" name="CustomShape 2"/>
          <p:cNvSpPr/>
          <p:nvPr/>
        </p:nvSpPr>
        <p:spPr>
          <a:xfrm>
            <a:off x="851040" y="1340640"/>
            <a:ext cx="7776000" cy="1943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ctr"/>
          <a:p>
            <a:endParaRPr/>
          </a:p>
          <a:p>
            <a:r>
              <a:rPr lang="uk-UA" sz="2400">
                <a:solidFill>
                  <a:srgbClr val="0000ff"/>
                </a:solidFill>
                <a:latin typeface="Times New Roman"/>
              </a:rPr>
              <a:t>                           </a:t>
            </a:r>
            <a:endParaRPr/>
          </a:p>
          <a:p>
            <a:r>
              <a:rPr lang="uk-UA" sz="1700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uk-UA" sz="2400">
                <a:solidFill>
                  <a:srgbClr val="000000"/>
                </a:solidFill>
                <a:latin typeface="Times New Roman"/>
              </a:rPr>
              <a:t>Оскільки енергетичні ресурси України є обмеженими, за даними вчених, наша держава забезпечена власним вугіллям на 460 років, нафтою-на 25 років, природним газом-на 35 років. </a:t>
            </a:r>
            <a:endParaRPr/>
          </a:p>
          <a:p>
            <a:pPr>
              <a:lnSpc>
                <a:spcPct val="100000"/>
              </a:lnSpc>
            </a:pPr>
            <a:r>
              <a:rPr lang="uk-UA" sz="1700">
                <a:solidFill>
                  <a:srgbClr val="000000"/>
                </a:solidFill>
                <a:latin typeface="Times New Roman"/>
              </a:rPr>
              <a:t>    </a:t>
            </a:r>
            <a:endParaRPr/>
          </a:p>
        </p:txBody>
      </p:sp>
      <p:pic>
        <p:nvPicPr>
          <p:cNvPr id="136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76000" y="3645000"/>
            <a:ext cx="3359160" cy="2807640"/>
          </a:xfrm>
          <a:prstGeom prst="rect">
            <a:avLst/>
          </a:prstGeom>
          <a:ln>
            <a:noFill/>
          </a:ln>
        </p:spPr>
      </p:pic>
      <p:sp>
        <p:nvSpPr>
          <p:cNvPr id="137" name="CustomShape 3"/>
          <p:cNvSpPr/>
          <p:nvPr/>
        </p:nvSpPr>
        <p:spPr>
          <a:xfrm>
            <a:off x="1742400" y="250200"/>
            <a:ext cx="6263280" cy="638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uk-UA" sz="3600">
                <a:solidFill>
                  <a:srgbClr val="0000ff"/>
                </a:solidFill>
                <a:latin typeface="Times New Roman"/>
              </a:rPr>
              <a:t>Значення енергозбереження</a:t>
            </a:r>
            <a:endParaRPr/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